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79" r:id="rId2"/>
    <p:sldId id="257" r:id="rId3"/>
    <p:sldId id="258" r:id="rId4"/>
    <p:sldId id="267" r:id="rId5"/>
    <p:sldId id="269" r:id="rId6"/>
    <p:sldId id="270" r:id="rId7"/>
    <p:sldId id="271" r:id="rId8"/>
    <p:sldId id="275" r:id="rId9"/>
    <p:sldId id="276" r:id="rId10"/>
    <p:sldId id="277" r:id="rId11"/>
    <p:sldId id="264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840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47" autoAdjust="0"/>
    <p:restoredTop sz="94660"/>
  </p:normalViewPr>
  <p:slideViewPr>
    <p:cSldViewPr>
      <p:cViewPr>
        <p:scale>
          <a:sx n="48" d="100"/>
          <a:sy n="48" d="100"/>
        </p:scale>
        <p:origin x="-1404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Min Qualified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Before Optimization</c:v>
                </c:pt>
                <c:pt idx="1">
                  <c:v>After Optimization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Avg Qualified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Before Optimization</c:v>
                </c:pt>
                <c:pt idx="1">
                  <c:v>After Optimization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</c:v>
                </c:pt>
                <c:pt idx="1">
                  <c:v>150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Max Qualified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Before Optimization</c:v>
                </c:pt>
                <c:pt idx="1">
                  <c:v>After Optimization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50</c:v>
                </c:pt>
                <c:pt idx="1">
                  <c:v>200</c:v>
                </c:pt>
              </c:numCache>
            </c:numRef>
          </c:val>
        </c:ser>
        <c:axId val="172974464"/>
        <c:axId val="172976000"/>
      </c:barChart>
      <c:catAx>
        <c:axId val="172974464"/>
        <c:scaling>
          <c:orientation val="minMax"/>
        </c:scaling>
        <c:axPos val="b"/>
        <c:tickLblPos val="nextTo"/>
        <c:crossAx val="172976000"/>
        <c:crosses val="autoZero"/>
        <c:auto val="1"/>
        <c:lblAlgn val="ctr"/>
        <c:lblOffset val="100"/>
      </c:catAx>
      <c:valAx>
        <c:axId val="172976000"/>
        <c:scaling>
          <c:orientation val="minMax"/>
        </c:scaling>
        <c:axPos val="l"/>
        <c:majorGridlines/>
        <c:numFmt formatCode="General" sourceLinked="1"/>
        <c:tickLblPos val="nextTo"/>
        <c:crossAx val="172974464"/>
        <c:crosses val="autoZero"/>
        <c:crossBetween val="between"/>
      </c:valAx>
      <c:spPr>
        <a:noFill/>
        <a:ln w="25400">
          <a:noFill/>
        </a:ln>
      </c:spPr>
    </c:plotArea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271359F-354C-4BB6-A2F9-CF5DC3548BBA}" type="datetimeFigureOut">
              <a:rPr lang="en-US" smtClean="0"/>
              <a:pPr/>
              <a:t>7/4/2025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AF1D02D-7351-413B-BA74-0417C966676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ChatGPT Image Jul 3, 2025, 01_16_50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Rectangle 6"/>
          <p:cNvSpPr/>
          <p:nvPr/>
        </p:nvSpPr>
        <p:spPr>
          <a:xfrm>
            <a:off x="428596" y="3286124"/>
            <a:ext cx="571504" cy="500066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000372"/>
            <a:ext cx="1142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  </a:t>
            </a:r>
            <a:r>
              <a:rPr lang="en-GB" sz="5400" baseline="-25000" dirty="0" smtClean="0">
                <a:solidFill>
                  <a:srgbClr val="FEC840"/>
                </a:solidFill>
              </a:rPr>
              <a:t>OF</a:t>
            </a:r>
            <a:endParaRPr lang="en-GB" sz="5400" baseline="-25000" dirty="0">
              <a:solidFill>
                <a:srgbClr val="FEC84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Algerian" pitchFamily="82" charset="0"/>
              </a:rPr>
              <a:t>    Business Challenge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b="1" dirty="0" smtClean="0">
                <a:latin typeface="Segoe UI" pitchFamily="34" charset="0"/>
                <a:cs typeface="Segoe UI" pitchFamily="34" charset="0"/>
              </a:rPr>
              <a:t>    </a:t>
            </a: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W2DH Property Consultant, representing a real estate company in Mumbai  having New projects and properties to sell  </a:t>
            </a:r>
            <a:r>
              <a:rPr lang="en-GB" dirty="0" err="1" smtClean="0">
                <a:latin typeface="Segoe UI" pitchFamily="34" charset="0"/>
                <a:cs typeface="Segoe UI" pitchFamily="34" charset="0"/>
              </a:rPr>
              <a:t>Dahisar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, and </a:t>
            </a:r>
            <a:r>
              <a:rPr lang="en-GB" dirty="0" err="1" smtClean="0">
                <a:latin typeface="Segoe UI" pitchFamily="34" charset="0"/>
                <a:cs typeface="Segoe UI" pitchFamily="34" charset="0"/>
              </a:rPr>
              <a:t>Virar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en-GB" dirty="0" err="1" smtClean="0">
                <a:latin typeface="Segoe UI" pitchFamily="34" charset="0"/>
                <a:cs typeface="Segoe UI" pitchFamily="34" charset="0"/>
              </a:rPr>
              <a:t>Kandiwali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en-GB" dirty="0" err="1" smtClean="0">
                <a:latin typeface="Segoe UI" pitchFamily="34" charset="0"/>
                <a:cs typeface="Segoe UI" pitchFamily="34" charset="0"/>
              </a:rPr>
              <a:t>Malad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 had previously been running ads but received many unqualified leads, users interested only in brochures or freebies, not actual buyers.</a:t>
            </a:r>
          </a:p>
          <a:p>
            <a:pPr>
              <a:buNone/>
            </a:pPr>
            <a:endParaRPr lang="en-GB" dirty="0" smtClean="0"/>
          </a:p>
          <a:p>
            <a:r>
              <a:rPr lang="en-GB" b="1" dirty="0" smtClean="0">
                <a:solidFill>
                  <a:schemeClr val="tx2"/>
                </a:solidFill>
                <a:latin typeface="Algerian" pitchFamily="82" charset="0"/>
              </a:rPr>
              <a:t>Core problem:</a:t>
            </a:r>
            <a:r>
              <a:rPr lang="en-GB" dirty="0" smtClean="0">
                <a:solidFill>
                  <a:schemeClr val="tx2"/>
                </a:solidFill>
                <a:latin typeface="Algerian" pitchFamily="82" charset="0"/>
              </a:rPr>
              <a:t> 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They were getting lead volume, but conversion from lead to site visit or booking was low. They needed qualified leads with a serious intent to purchase.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Algerian" pitchFamily="82" charset="0"/>
              </a:rPr>
              <a:t>Campaign Objectives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GB" b="1" dirty="0" smtClean="0"/>
          </a:p>
          <a:p>
            <a:r>
              <a:rPr lang="en-GB" b="1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Drive qualified leads</a:t>
            </a:r>
            <a:r>
              <a:rPr lang="en-GB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(i.e., genuine inquiries from homebuyers ready for next step)</a:t>
            </a:r>
          </a:p>
          <a:p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r>
              <a:rPr lang="en-GB" b="1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Reduce CPL (Cost Per Lead)</a:t>
            </a:r>
            <a:r>
              <a:rPr lang="en-GB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while improving lead quality</a:t>
            </a:r>
          </a:p>
          <a:p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r>
              <a:rPr lang="en-GB" b="1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Build brand awareness</a:t>
            </a:r>
            <a:r>
              <a:rPr lang="en-GB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in the targeted micro-markets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lgerian" pitchFamily="82" charset="0"/>
              </a:rPr>
              <a:t>Campaign Performance: Before Optimization</a:t>
            </a:r>
            <a:endParaRPr lang="en-GB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28662" y="2000242"/>
          <a:ext cx="7286676" cy="4572031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874910"/>
                <a:gridCol w="4411766"/>
              </a:tblGrid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Metric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Performance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Daily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₹2,000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Monthly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₹60,000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Leads per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3–9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Total Leads/Month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90–270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Cost per Lead (CPL)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₹222 – ₹666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/>
                        <a:t>Qualified Leads/Month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~30–50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Targeting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Broad/Generic Audience</a:t>
                      </a:r>
                    </a:p>
                  </a:txBody>
                  <a:tcPr anchor="ctr"/>
                </a:tc>
              </a:tr>
              <a:tr h="680941">
                <a:tc>
                  <a:txBody>
                    <a:bodyPr/>
                    <a:lstStyle/>
                    <a:p>
                      <a:r>
                        <a:rPr lang="en-GB" dirty="0"/>
                        <a:t>Ad Creative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Single Static Image, No A/B Testing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Landing Page/Form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Basic, No Qualification Steps</a:t>
                      </a:r>
                    </a:p>
                  </a:txBody>
                  <a:tcPr anchor="ctr"/>
                </a:tc>
              </a:tr>
              <a:tr h="389109">
                <a:tc>
                  <a:txBody>
                    <a:bodyPr/>
                    <a:lstStyle/>
                    <a:p>
                      <a:r>
                        <a:rPr lang="en-GB" dirty="0"/>
                        <a:t>Conversion Quality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Low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r>
              <a:rPr lang="en-GB" dirty="0" smtClean="0">
                <a:latin typeface="Algerian" pitchFamily="82" charset="0"/>
              </a:rPr>
              <a:t>AFTER OPTIMISATION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57224" y="1517363"/>
          <a:ext cx="7286676" cy="514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22"/>
                <a:gridCol w="4262354"/>
              </a:tblGrid>
              <a:tr h="355121">
                <a:tc>
                  <a:txBody>
                    <a:bodyPr/>
                    <a:lstStyle/>
                    <a:p>
                      <a:r>
                        <a:rPr lang="en-GB" dirty="0"/>
                        <a:t>Metric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Performance</a:t>
                      </a:r>
                      <a:endParaRPr lang="en-GB" dirty="0"/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/>
                        <a:t>Daily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/>
                        <a:t>₹2,000</a:t>
                      </a:r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/>
                        <a:t>Monthly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/>
                        <a:t>₹60,000</a:t>
                      </a:r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/>
                        <a:t>Leads per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/>
                        <a:t>15 – 30</a:t>
                      </a:r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/>
                        <a:t>Total Leads per Month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/>
                        <a:t>450 – 900</a:t>
                      </a:r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 dirty="0"/>
                        <a:t>Cost Per Lead (CPL)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/>
                        <a:t>₹67 – ₹133</a:t>
                      </a:r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 dirty="0"/>
                        <a:t>Qualified Leads per Month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/>
                        <a:t>100 – 200</a:t>
                      </a:r>
                    </a:p>
                  </a:txBody>
                  <a:tcPr anchor="ctr"/>
                </a:tc>
              </a:tr>
              <a:tr h="461733">
                <a:tc>
                  <a:txBody>
                    <a:bodyPr/>
                    <a:lstStyle/>
                    <a:p>
                      <a:r>
                        <a:rPr lang="en-GB" dirty="0"/>
                        <a:t>Targeting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Refined targeting </a:t>
                      </a:r>
                    </a:p>
                  </a:txBody>
                  <a:tcPr anchor="ctr"/>
                </a:tc>
              </a:tr>
              <a:tr h="434372">
                <a:tc>
                  <a:txBody>
                    <a:bodyPr/>
                    <a:lstStyle/>
                    <a:p>
                      <a:r>
                        <a:rPr lang="en-GB"/>
                        <a:t>Ad Creative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Multiple </a:t>
                      </a:r>
                      <a:r>
                        <a:rPr lang="en-GB" dirty="0" err="1" smtClean="0"/>
                        <a:t>creatives</a:t>
                      </a:r>
                      <a:endParaRPr lang="en-GB" dirty="0"/>
                    </a:p>
                  </a:txBody>
                  <a:tcPr anchor="ctr"/>
                </a:tc>
              </a:tr>
              <a:tr h="402507">
                <a:tc>
                  <a:txBody>
                    <a:bodyPr/>
                    <a:lstStyle/>
                    <a:p>
                      <a:r>
                        <a:rPr lang="en-GB"/>
                        <a:t>A/B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 (ad </a:t>
                      </a:r>
                      <a:r>
                        <a:rPr lang="en-GB" dirty="0" err="1"/>
                        <a:t>creatives</a:t>
                      </a:r>
                      <a:r>
                        <a:rPr lang="en-GB" dirty="0"/>
                        <a:t>, headlines, CTA </a:t>
                      </a:r>
                      <a:r>
                        <a:rPr lang="en-GB" dirty="0" err="1" smtClean="0"/>
                        <a:t>bts</a:t>
                      </a:r>
                      <a:r>
                        <a:rPr lang="en-GB" dirty="0"/>
                        <a:t>)</a:t>
                      </a:r>
                    </a:p>
                  </a:txBody>
                  <a:tcPr anchor="ctr"/>
                </a:tc>
              </a:tr>
              <a:tr h="461733">
                <a:tc>
                  <a:txBody>
                    <a:bodyPr/>
                    <a:lstStyle/>
                    <a:p>
                      <a:r>
                        <a:rPr lang="en-GB"/>
                        <a:t>Landing Page/Form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forms </a:t>
                      </a:r>
                      <a:r>
                        <a:rPr lang="en-GB" dirty="0"/>
                        <a:t>with </a:t>
                      </a:r>
                      <a:r>
                        <a:rPr lang="en-GB" dirty="0" smtClean="0"/>
                        <a:t>high qualification </a:t>
                      </a:r>
                      <a:r>
                        <a:rPr lang="en-GB" dirty="0"/>
                        <a:t>filters</a:t>
                      </a:r>
                    </a:p>
                  </a:txBody>
                  <a:tcPr anchor="ctr"/>
                </a:tc>
              </a:tr>
              <a:tr h="453599">
                <a:tc>
                  <a:txBody>
                    <a:bodyPr/>
                    <a:lstStyle/>
                    <a:p>
                      <a:r>
                        <a:rPr lang="en-GB"/>
                        <a:t>Qualification Steps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</a:t>
                      </a:r>
                      <a:r>
                        <a:rPr lang="en-GB" dirty="0"/>
                        <a:t>intent-based </a:t>
                      </a:r>
                      <a:r>
                        <a:rPr lang="en-GB" dirty="0" err="1" smtClean="0"/>
                        <a:t>questIons</a:t>
                      </a:r>
                      <a:endParaRPr lang="en-GB" dirty="0"/>
                    </a:p>
                  </a:txBody>
                  <a:tcPr anchor="ctr"/>
                </a:tc>
              </a:tr>
              <a:tr h="355121">
                <a:tc>
                  <a:txBody>
                    <a:bodyPr/>
                    <a:lstStyle/>
                    <a:p>
                      <a:r>
                        <a:rPr lang="en-GB"/>
                        <a:t>Conversion Quality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Medium to High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772400" cy="914400"/>
          </a:xfrm>
        </p:spPr>
        <p:txBody>
          <a:bodyPr/>
          <a:lstStyle/>
          <a:p>
            <a:r>
              <a:rPr lang="en-GB" dirty="0" smtClean="0">
                <a:latin typeface="Algerian" pitchFamily="82" charset="0"/>
              </a:rPr>
              <a:t>  Leads Per Day</a:t>
            </a:r>
            <a:endParaRPr lang="en-GB" dirty="0">
              <a:latin typeface="Algerian" pitchFamily="82" charset="0"/>
            </a:endParaRPr>
          </a:p>
        </p:txBody>
      </p:sp>
      <p:pic>
        <p:nvPicPr>
          <p:cNvPr id="5" name="Content Placeholder 4" descr="chart_dark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099" y="1643050"/>
            <a:ext cx="7855501" cy="4713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lgerian" pitchFamily="82" charset="0"/>
              </a:rPr>
              <a:t> Leads Per Month</a:t>
            </a:r>
            <a:endParaRPr lang="en-GB" dirty="0">
              <a:latin typeface="Algerian" pitchFamily="82" charset="0"/>
            </a:endParaRPr>
          </a:p>
        </p:txBody>
      </p:sp>
      <p:pic>
        <p:nvPicPr>
          <p:cNvPr id="4" name="Picture 3" descr="chart_dark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714488"/>
            <a:ext cx="7858180" cy="47149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lgerian" pitchFamily="82" charset="0"/>
              </a:rPr>
              <a:t>Cost Per Lead</a:t>
            </a:r>
            <a:endParaRPr>
              <a:latin typeface="Algerian" pitchFamily="82" charset="0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2571744"/>
          <a:ext cx="5729302" cy="291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chart_dark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714488"/>
            <a:ext cx="7715304" cy="46291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Algerian" pitchFamily="82" charset="0"/>
              </a:rPr>
              <a:t>Qualified Leads Per Month</a:t>
            </a:r>
          </a:p>
        </p:txBody>
      </p:sp>
      <p:pic>
        <p:nvPicPr>
          <p:cNvPr id="4" name="Picture 3" descr="chart_dark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500174"/>
            <a:ext cx="7858180" cy="47149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Algerian" pitchFamily="82" charset="0"/>
              </a:rPr>
              <a:t>What Changed: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Budget remained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₹2,000/day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 (₹60,000/month)</a:t>
            </a:r>
          </a:p>
          <a:p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r>
              <a:rPr lang="en-GB" b="1" dirty="0" smtClean="0">
                <a:latin typeface="Segoe UI" pitchFamily="34" charset="0"/>
                <a:cs typeface="Segoe UI" pitchFamily="34" charset="0"/>
              </a:rPr>
              <a:t>Strategic overhaul across audience, funnel, </a:t>
            </a:r>
            <a:r>
              <a:rPr lang="en-GB" b="1" dirty="0" err="1" smtClean="0">
                <a:latin typeface="Segoe UI" pitchFamily="34" charset="0"/>
                <a:cs typeface="Segoe UI" pitchFamily="34" charset="0"/>
              </a:rPr>
              <a:t>creatives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, and retargeting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Algerian" pitchFamily="82" charset="0"/>
              </a:rPr>
              <a:t>How We Achieved Success</a:t>
            </a:r>
            <a:endParaRPr lang="en-GB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785926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GB" b="1" dirty="0" smtClean="0">
                <a:latin typeface="Segoe UI" pitchFamily="34" charset="0"/>
                <a:cs typeface="Segoe UI" pitchFamily="34" charset="0"/>
              </a:rPr>
              <a:t>Refined targeting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 to focus on buyers more likely to convert</a:t>
            </a: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Introduced a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multi-step funnel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 to filter high-intent leads</a:t>
            </a: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Used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stronger visuals and messaging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 aligned with the property’s USP</a:t>
            </a: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Setup smart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retargeting layers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 to re-engage warm audiences</a:t>
            </a: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 Improved form structure to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pre-qualify leads</a:t>
            </a:r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Algerian" pitchFamily="82" charset="0"/>
              </a:rPr>
              <a:t>Key Business Impact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 More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bookings &amp; site visits</a:t>
            </a:r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 Sales team now gets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better, pre-screened leads</a:t>
            </a:r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 Higher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efficiency with same budget</a:t>
            </a:r>
            <a:endParaRPr lang="en-GB" dirty="0" smtClean="0">
              <a:latin typeface="Segoe UI" pitchFamily="34" charset="0"/>
              <a:cs typeface="Segoe UI" pitchFamily="34" charset="0"/>
            </a:endParaRPr>
          </a:p>
          <a:p>
            <a:r>
              <a:rPr lang="en-GB" dirty="0" smtClean="0">
                <a:latin typeface="Segoe UI" pitchFamily="34" charset="0"/>
                <a:cs typeface="Segoe UI" pitchFamily="34" charset="0"/>
              </a:rPr>
              <a:t>Ads are now attracting </a:t>
            </a:r>
            <a:r>
              <a:rPr lang="en-GB" b="1" dirty="0" smtClean="0">
                <a:latin typeface="Segoe UI" pitchFamily="34" charset="0"/>
                <a:cs typeface="Segoe UI" pitchFamily="34" charset="0"/>
              </a:rPr>
              <a:t>the right audience</a:t>
            </a:r>
            <a:r>
              <a:rPr lang="en-GB" dirty="0" smtClean="0">
                <a:latin typeface="Segoe UI" pitchFamily="34" charset="0"/>
                <a:cs typeface="Segoe UI" pitchFamily="34" charset="0"/>
              </a:rPr>
              <a:t>, not just more traffic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1035</TotalTime>
  <Words>380</Words>
  <Application>Microsoft Office PowerPoint</Application>
  <PresentationFormat>On-screen Show (4:3)</PresentationFormat>
  <Paragraphs>82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Metro</vt:lpstr>
      <vt:lpstr>Slide 1</vt:lpstr>
      <vt:lpstr>    Business Challenge</vt:lpstr>
      <vt:lpstr>Campaign Objectives </vt:lpstr>
      <vt:lpstr>Campaign Performance: Before Optimization</vt:lpstr>
      <vt:lpstr>AFTER OPTIMISATION</vt:lpstr>
      <vt:lpstr>  Leads Per Day</vt:lpstr>
      <vt:lpstr> Leads Per Month</vt:lpstr>
      <vt:lpstr>Cost Per Lead</vt:lpstr>
      <vt:lpstr>Qualified Leads Per Month</vt:lpstr>
      <vt:lpstr>What Changed: </vt:lpstr>
      <vt:lpstr>How We Achieved Success</vt:lpstr>
      <vt:lpstr>Key Business Impact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71</cp:revision>
  <dcterms:created xsi:type="dcterms:W3CDTF">2025-06-27T13:18:02Z</dcterms:created>
  <dcterms:modified xsi:type="dcterms:W3CDTF">2025-07-04T06:43:58Z</dcterms:modified>
</cp:coreProperties>
</file>