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3"/>
  </p:notesMasterIdLst>
  <p:sldIdLst>
    <p:sldId id="256" r:id="rId2"/>
    <p:sldId id="257" r:id="rId3"/>
    <p:sldId id="258" r:id="rId4"/>
    <p:sldId id="259" r:id="rId5"/>
    <p:sldId id="260" r:id="rId6"/>
    <p:sldId id="261" r:id="rId7"/>
    <p:sldId id="262"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882"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7959D5-D8CB-41BF-888F-41A69F016A17}" type="datetimeFigureOut">
              <a:rPr lang="en-US" smtClean="0"/>
              <a:pPr/>
              <a:t>7/4/2025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F5D05E-720E-4456-A9C6-E8750190E14C}"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Nkq</a:t>
            </a:r>
            <a:endParaRPr lang="en-GB" dirty="0" smtClean="0"/>
          </a:p>
          <a:p>
            <a:r>
              <a:rPr lang="en-GB" dirty="0" err="1" smtClean="0"/>
              <a:t>Jsfkhfkiflsff</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13F5D05E-720E-4456-A9C6-E8750190E14C}"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3F5D05E-720E-4456-A9C6-E8750190E14C}" type="slidenum">
              <a:rPr lang="en-GB" smtClean="0"/>
              <a:pPr/>
              <a:t>8</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8A7266D-4D07-4588-AEB3-35CBA6806693}" type="datetimeFigureOut">
              <a:rPr lang="en-US" smtClean="0"/>
              <a:pPr/>
              <a:t>7/4/2025</a:t>
            </a:fld>
            <a:endParaRPr lang="en-GB"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GB"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79E2118-94C9-442F-8641-92455FC2A3D2}"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79E2118-94C9-442F-8641-92455FC2A3D2}" type="slidenum">
              <a:rPr lang="en-GB" smtClean="0"/>
              <a:pPr/>
              <a:t>‹#›</a:t>
            </a:fld>
            <a:endParaRPr lang="en-GB"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79E2118-94C9-442F-8641-92455FC2A3D2}" type="slidenum">
              <a:rPr lang="en-GB" smtClean="0"/>
              <a:pPr/>
              <a:t>‹#›</a:t>
            </a:fld>
            <a:endParaRPr lang="en-GB" dirty="0"/>
          </a:p>
        </p:txBody>
      </p:sp>
      <p:sp>
        <p:nvSpPr>
          <p:cNvPr id="14" name="Footer Placeholder 13"/>
          <p:cNvSpPr>
            <a:spLocks noGrp="1"/>
          </p:cNvSpPr>
          <p:nvPr>
            <p:ph type="ftr" sz="quarter" idx="12"/>
          </p:nvPr>
        </p:nvSpPr>
        <p:spPr/>
        <p:txBody>
          <a:bodyPr/>
          <a:lstStyle/>
          <a:p>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8A7266D-4D07-4588-AEB3-35CBA6806693}" type="datetimeFigureOut">
              <a:rPr lang="en-US" smtClean="0"/>
              <a:pPr/>
              <a:t>7/4/2025</a:t>
            </a:fld>
            <a:endParaRPr lang="en-GB" dirty="0"/>
          </a:p>
        </p:txBody>
      </p:sp>
      <p:sp>
        <p:nvSpPr>
          <p:cNvPr id="10" name="Slide Number Placeholder 9"/>
          <p:cNvSpPr>
            <a:spLocks noGrp="1"/>
          </p:cNvSpPr>
          <p:nvPr>
            <p:ph type="sldNum" sz="quarter" idx="16"/>
          </p:nvPr>
        </p:nvSpPr>
        <p:spPr/>
        <p:txBody>
          <a:bodyPr rtlCol="0"/>
          <a:lstStyle/>
          <a:p>
            <a:fld id="{A79E2118-94C9-442F-8641-92455FC2A3D2}" type="slidenum">
              <a:rPr lang="en-GB" smtClean="0"/>
              <a:pPr/>
              <a:t>‹#›</a:t>
            </a:fld>
            <a:endParaRPr lang="en-GB" dirty="0"/>
          </a:p>
        </p:txBody>
      </p:sp>
      <p:sp>
        <p:nvSpPr>
          <p:cNvPr id="12" name="Footer Placeholder 11"/>
          <p:cNvSpPr>
            <a:spLocks noGrp="1"/>
          </p:cNvSpPr>
          <p:nvPr>
            <p:ph type="ftr" sz="quarter" idx="17"/>
          </p:nvPr>
        </p:nvSpPr>
        <p:spPr/>
        <p:txBody>
          <a:bodyPr rtlCol="0"/>
          <a:lstStyle/>
          <a:p>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8A7266D-4D07-4588-AEB3-35CBA6806693}" type="datetimeFigureOut">
              <a:rPr lang="en-US" smtClean="0"/>
              <a:pPr/>
              <a:t>7/4/2025</a:t>
            </a:fld>
            <a:endParaRPr lang="en-GB" dirty="0"/>
          </a:p>
        </p:txBody>
      </p:sp>
      <p:sp>
        <p:nvSpPr>
          <p:cNvPr id="12" name="Slide Number Placeholder 11"/>
          <p:cNvSpPr>
            <a:spLocks noGrp="1"/>
          </p:cNvSpPr>
          <p:nvPr>
            <p:ph type="sldNum" sz="quarter" idx="16"/>
          </p:nvPr>
        </p:nvSpPr>
        <p:spPr/>
        <p:txBody>
          <a:bodyPr rtlCol="0"/>
          <a:lstStyle/>
          <a:p>
            <a:fld id="{A79E2118-94C9-442F-8641-92455FC2A3D2}" type="slidenum">
              <a:rPr lang="en-GB" smtClean="0"/>
              <a:pPr/>
              <a:t>‹#›</a:t>
            </a:fld>
            <a:endParaRPr lang="en-GB" dirty="0"/>
          </a:p>
        </p:txBody>
      </p:sp>
      <p:sp>
        <p:nvSpPr>
          <p:cNvPr id="14" name="Footer Placeholder 13"/>
          <p:cNvSpPr>
            <a:spLocks noGrp="1"/>
          </p:cNvSpPr>
          <p:nvPr>
            <p:ph type="ftr" sz="quarter" idx="17"/>
          </p:nvPr>
        </p:nvSpPr>
        <p:spPr/>
        <p:txBody>
          <a:bodyPr rtlCol="0"/>
          <a:lstStyle/>
          <a:p>
            <a:endParaRPr lang="en-GB"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79E2118-94C9-442F-8641-92455FC2A3D2}"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79E2118-94C9-442F-8641-92455FC2A3D2}"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79E2118-94C9-442F-8641-92455FC2A3D2}" type="slidenum">
              <a:rPr lang="en-GB" smtClean="0"/>
              <a:pPr/>
              <a:t>‹#›</a:t>
            </a:fld>
            <a:endParaRPr lang="en-GB"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E8A7266D-4D07-4588-AEB3-35CBA6806693}" type="datetimeFigureOut">
              <a:rPr lang="en-US" smtClean="0"/>
              <a:pPr/>
              <a:t>7/4/2025</a:t>
            </a:fld>
            <a:endParaRPr lang="en-GB"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79E2118-94C9-442F-8641-92455FC2A3D2}" type="slidenum">
              <a:rPr lang="en-GB" smtClean="0"/>
              <a:pPr/>
              <a:t>‹#›</a:t>
            </a:fld>
            <a:endParaRPr lang="en-GB"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GB"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A7266D-4D07-4588-AEB3-35CBA6806693}" type="datetimeFigureOut">
              <a:rPr lang="en-US" smtClean="0"/>
              <a:pPr/>
              <a:t>7/4/2025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79E2118-94C9-442F-8641-92455FC2A3D2}"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8A7266D-4D07-4588-AEB3-35CBA6806693}" type="datetimeFigureOut">
              <a:rPr lang="en-US" smtClean="0"/>
              <a:pPr/>
              <a:t>7/4/2025</a:t>
            </a:fld>
            <a:endParaRPr lang="en-GB" dirty="0"/>
          </a:p>
        </p:txBody>
      </p:sp>
      <p:sp>
        <p:nvSpPr>
          <p:cNvPr id="5" name="Footer Placeholder 4"/>
          <p:cNvSpPr>
            <a:spLocks noGrp="1"/>
          </p:cNvSpPr>
          <p:nvPr>
            <p:ph type="ftr" sz="quarter" idx="11"/>
          </p:nvPr>
        </p:nvSpPr>
        <p:spPr>
          <a:xfrm>
            <a:off x="457201" y="6248207"/>
            <a:ext cx="5573483" cy="365125"/>
          </a:xfrm>
        </p:spPr>
        <p:txBody>
          <a:bodyPr/>
          <a:lstStyle/>
          <a:p>
            <a:endParaRPr lang="en-GB"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A79E2118-94C9-442F-8641-92455FC2A3D2}"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8A7266D-4D07-4588-AEB3-35CBA6806693}" type="datetimeFigureOut">
              <a:rPr lang="en-US" smtClean="0"/>
              <a:pPr/>
              <a:t>7/4/2025</a:t>
            </a:fld>
            <a:endParaRPr lang="en-GB"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GB"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79E2118-94C9-442F-8641-92455FC2A3D2}" type="slidenum">
              <a:rPr lang="en-GB" smtClean="0"/>
              <a:pPr/>
              <a:t>‹#›</a:t>
            </a:fld>
            <a:endParaRPr lang="en-GB" dirty="0"/>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gi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86314" y="6357957"/>
            <a:ext cx="4281486" cy="377879"/>
          </a:xfrm>
        </p:spPr>
        <p:txBody>
          <a:bodyPr>
            <a:normAutofit fontScale="77500" lnSpcReduction="20000"/>
          </a:bodyPr>
          <a:lstStyle/>
          <a:p>
            <a:endParaRPr lang="en-GB" sz="4200" baseline="-25000" dirty="0" smtClean="0">
              <a:solidFill>
                <a:schemeClr val="bg1">
                  <a:lumMod val="95000"/>
                  <a:lumOff val="5000"/>
                </a:schemeClr>
              </a:solidFill>
            </a:endParaRPr>
          </a:p>
          <a:p>
            <a:endParaRPr lang="en-GB" dirty="0"/>
          </a:p>
        </p:txBody>
      </p:sp>
      <p:pic>
        <p:nvPicPr>
          <p:cNvPr id="4" name="Picture 3" descr="png (grey).png"/>
          <p:cNvPicPr>
            <a:picLocks noChangeAspect="1"/>
          </p:cNvPicPr>
          <p:nvPr/>
        </p:nvPicPr>
        <p:blipFill>
          <a:blip r:embed="rId3" cstate="print"/>
          <a:stretch>
            <a:fillRect/>
          </a:stretch>
        </p:blipFill>
        <p:spPr>
          <a:xfrm>
            <a:off x="7215206" y="214290"/>
            <a:ext cx="1745686" cy="820252"/>
          </a:xfrm>
          <a:prstGeom prst="rect">
            <a:avLst/>
          </a:prstGeom>
        </p:spPr>
      </p:pic>
      <p:pic>
        <p:nvPicPr>
          <p:cNvPr id="9" name="Picture 8" descr="Download from pngedits.com - 1036.png"/>
          <p:cNvPicPr>
            <a:picLocks noChangeAspect="1"/>
          </p:cNvPicPr>
          <p:nvPr/>
        </p:nvPicPr>
        <p:blipFill>
          <a:blip r:embed="rId4" cstate="print"/>
          <a:stretch>
            <a:fillRect/>
          </a:stretch>
        </p:blipFill>
        <p:spPr>
          <a:xfrm>
            <a:off x="5143504" y="-214338"/>
            <a:ext cx="3071834" cy="3071834"/>
          </a:xfrm>
          <a:prstGeom prst="rect">
            <a:avLst/>
          </a:prstGeom>
        </p:spPr>
      </p:pic>
      <p:pic>
        <p:nvPicPr>
          <p:cNvPr id="1026" name="Picture 2" descr="C:\Program Files (x86)\Microsoft Office\MEDIA\OFFICE12\Bullets\BD14832_.gif"/>
          <p:cNvPicPr>
            <a:picLocks noChangeAspect="1" noChangeArrowheads="1"/>
          </p:cNvPicPr>
          <p:nvPr/>
        </p:nvPicPr>
        <p:blipFill>
          <a:blip r:embed="rId5"/>
          <a:srcRect/>
          <a:stretch>
            <a:fillRect/>
          </a:stretch>
        </p:blipFill>
        <p:spPr bwMode="auto">
          <a:xfrm>
            <a:off x="4514850" y="3371850"/>
            <a:ext cx="114300" cy="114300"/>
          </a:xfrm>
          <a:prstGeom prst="rect">
            <a:avLst/>
          </a:prstGeom>
          <a:noFill/>
        </p:spPr>
      </p:pic>
      <p:sp>
        <p:nvSpPr>
          <p:cNvPr id="7" name="TextBox 6"/>
          <p:cNvSpPr txBox="1"/>
          <p:nvPr/>
        </p:nvSpPr>
        <p:spPr>
          <a:xfrm>
            <a:off x="928662" y="1857364"/>
            <a:ext cx="7215238" cy="3770263"/>
          </a:xfrm>
          <a:prstGeom prst="rect">
            <a:avLst/>
          </a:prstGeom>
          <a:noFill/>
        </p:spPr>
        <p:txBody>
          <a:bodyPr wrap="square" rtlCol="0">
            <a:spAutoFit/>
          </a:bodyPr>
          <a:lstStyle/>
          <a:p>
            <a:endParaRPr lang="en-GB" sz="1100" dirty="0" smtClean="0">
              <a:solidFill>
                <a:schemeClr val="accent1"/>
              </a:solidFill>
            </a:endParaRPr>
          </a:p>
          <a:p>
            <a:r>
              <a:rPr lang="en-GB" sz="3600" dirty="0" smtClean="0">
                <a:solidFill>
                  <a:schemeClr val="accent1"/>
                </a:solidFill>
                <a:latin typeface="Berlin Sans FB Demi" pitchFamily="34" charset="0"/>
              </a:rPr>
              <a:t>How We Grew a Jewellery Brand </a:t>
            </a:r>
            <a:r>
              <a:rPr lang="en-GB" sz="3600" dirty="0" smtClean="0">
                <a:solidFill>
                  <a:schemeClr val="accent1"/>
                </a:solidFill>
                <a:latin typeface="Curlz MT" pitchFamily="82" charset="0"/>
              </a:rPr>
              <a:t>on</a:t>
            </a:r>
          </a:p>
          <a:p>
            <a:r>
              <a:rPr lang="en-GB" sz="3600" dirty="0" smtClean="0">
                <a:solidFill>
                  <a:schemeClr val="accent1"/>
                </a:solidFill>
                <a:latin typeface="Berlin Sans FB Demi" pitchFamily="34" charset="0"/>
              </a:rPr>
              <a:t>INSTAGRAM</a:t>
            </a:r>
          </a:p>
          <a:p>
            <a:endParaRPr lang="en-GB" sz="4000" dirty="0" smtClean="0">
              <a:latin typeface="Berlin Sans FB Demi" pitchFamily="34" charset="0"/>
            </a:endParaRPr>
          </a:p>
          <a:p>
            <a:r>
              <a:rPr lang="en-GB" sz="4000" dirty="0" smtClean="0">
                <a:solidFill>
                  <a:schemeClr val="accent2"/>
                </a:solidFill>
              </a:rPr>
              <a:t>Case Study: </a:t>
            </a:r>
            <a:r>
              <a:rPr lang="en-GB" sz="4000" dirty="0" smtClean="0"/>
              <a:t>Akira Jewellery, Toronto, Canada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
            </a:r>
            <a:br>
              <a:rPr lang="en-GB" b="1" dirty="0" smtClean="0"/>
            </a:br>
            <a:r>
              <a:rPr lang="en-GB" dirty="0" smtClean="0"/>
              <a:t> </a:t>
            </a:r>
            <a:r>
              <a:rPr lang="en-GB" sz="5300" dirty="0" smtClean="0">
                <a:solidFill>
                  <a:schemeClr val="accent2"/>
                </a:solidFill>
                <a:latin typeface="Bernard MT Condensed" pitchFamily="18" charset="0"/>
              </a:rPr>
              <a:t>Client Overview </a:t>
            </a:r>
            <a:r>
              <a:rPr lang="en-GB" b="1" dirty="0" smtClean="0"/>
              <a:t/>
            </a:r>
            <a:br>
              <a:rPr lang="en-GB" b="1" dirty="0" smtClean="0"/>
            </a:br>
            <a:endParaRPr lang="en-GB" dirty="0"/>
          </a:p>
        </p:txBody>
      </p:sp>
      <p:sp>
        <p:nvSpPr>
          <p:cNvPr id="3" name="Content Placeholder 2"/>
          <p:cNvSpPr>
            <a:spLocks noGrp="1"/>
          </p:cNvSpPr>
          <p:nvPr>
            <p:ph sz="quarter" idx="2"/>
          </p:nvPr>
        </p:nvSpPr>
        <p:spPr>
          <a:xfrm>
            <a:off x="214282" y="2071678"/>
            <a:ext cx="4286280" cy="3948122"/>
          </a:xfrm>
        </p:spPr>
        <p:txBody>
          <a:bodyPr>
            <a:normAutofit/>
          </a:bodyPr>
          <a:lstStyle/>
          <a:p>
            <a:pPr lvl="1">
              <a:buFont typeface="Wingdings" pitchFamily="2" charset="2"/>
              <a:buChar char="§"/>
            </a:pPr>
            <a:r>
              <a:rPr lang="en-GB" dirty="0" smtClean="0">
                <a:solidFill>
                  <a:schemeClr val="accent1"/>
                </a:solidFill>
                <a:latin typeface="Agency FB" pitchFamily="34" charset="0"/>
              </a:rPr>
              <a:t>Jewellery Type: </a:t>
            </a:r>
            <a:r>
              <a:rPr lang="en-GB" dirty="0" smtClean="0">
                <a:latin typeface="Agency FB" pitchFamily="34" charset="0"/>
              </a:rPr>
              <a:t>22Ct Gold Jewellery &amp; </a:t>
            </a:r>
            <a:r>
              <a:rPr lang="en-GB" dirty="0" err="1" smtClean="0">
                <a:latin typeface="Agency FB" pitchFamily="34" charset="0"/>
              </a:rPr>
              <a:t>PhotoPendants</a:t>
            </a:r>
            <a:endParaRPr lang="en-GB" dirty="0" smtClean="0">
              <a:latin typeface="Agency FB" pitchFamily="34" charset="0"/>
            </a:endParaRPr>
          </a:p>
          <a:p>
            <a:pPr lvl="1">
              <a:buFont typeface="Wingdings" pitchFamily="2" charset="2"/>
              <a:buChar char="§"/>
            </a:pPr>
            <a:r>
              <a:rPr lang="en-GB" dirty="0" smtClean="0">
                <a:solidFill>
                  <a:schemeClr val="accent1"/>
                </a:solidFill>
                <a:latin typeface="Agency FB" pitchFamily="34" charset="0"/>
              </a:rPr>
              <a:t>Target audience: </a:t>
            </a:r>
            <a:r>
              <a:rPr lang="en-GB" dirty="0" smtClean="0">
                <a:latin typeface="Agency FB" pitchFamily="34" charset="0"/>
              </a:rPr>
              <a:t>Age 28 to 65 </a:t>
            </a:r>
          </a:p>
          <a:p>
            <a:pPr lvl="1">
              <a:buFont typeface="Wingdings" pitchFamily="2" charset="2"/>
              <a:buChar char="§"/>
            </a:pPr>
            <a:r>
              <a:rPr lang="en-GB" dirty="0" err="1" smtClean="0">
                <a:solidFill>
                  <a:schemeClr val="accent1"/>
                </a:solidFill>
                <a:latin typeface="Agency FB" pitchFamily="34" charset="0"/>
              </a:rPr>
              <a:t>Instagram</a:t>
            </a:r>
            <a:r>
              <a:rPr lang="en-GB" dirty="0" smtClean="0">
                <a:solidFill>
                  <a:schemeClr val="accent1"/>
                </a:solidFill>
                <a:latin typeface="Agency FB" pitchFamily="34" charset="0"/>
              </a:rPr>
              <a:t> presence before us</a:t>
            </a:r>
          </a:p>
          <a:p>
            <a:pPr lvl="1">
              <a:buFont typeface="Wingdings" pitchFamily="2" charset="2"/>
              <a:buChar char="§"/>
            </a:pPr>
            <a:r>
              <a:rPr lang="en-GB" dirty="0" smtClean="0">
                <a:solidFill>
                  <a:schemeClr val="accent1"/>
                </a:solidFill>
                <a:latin typeface="Agency FB" pitchFamily="34" charset="0"/>
              </a:rPr>
              <a:t>followers : </a:t>
            </a:r>
            <a:r>
              <a:rPr lang="en-GB" dirty="0" smtClean="0">
                <a:latin typeface="Agency FB" pitchFamily="34" charset="0"/>
              </a:rPr>
              <a:t>10.5 k</a:t>
            </a:r>
          </a:p>
          <a:p>
            <a:pPr lvl="1">
              <a:buFont typeface="Wingdings" pitchFamily="2" charset="2"/>
              <a:buChar char="§"/>
            </a:pPr>
            <a:r>
              <a:rPr lang="en-GB" dirty="0" smtClean="0">
                <a:latin typeface="Agency FB" pitchFamily="34" charset="0"/>
              </a:rPr>
              <a:t> </a:t>
            </a:r>
            <a:r>
              <a:rPr lang="en-GB" dirty="0" smtClean="0">
                <a:solidFill>
                  <a:schemeClr val="accent1"/>
                </a:solidFill>
                <a:latin typeface="Agency FB" pitchFamily="34" charset="0"/>
              </a:rPr>
              <a:t>Posts:       </a:t>
            </a:r>
            <a:r>
              <a:rPr lang="en-GB" dirty="0" smtClean="0">
                <a:latin typeface="Agency FB" pitchFamily="34" charset="0"/>
              </a:rPr>
              <a:t>380</a:t>
            </a:r>
          </a:p>
          <a:p>
            <a:pPr lvl="1">
              <a:buFont typeface="Wingdings" pitchFamily="2" charset="2"/>
              <a:buChar char="§"/>
            </a:pPr>
            <a:r>
              <a:rPr lang="en-GB" dirty="0" smtClean="0">
                <a:solidFill>
                  <a:schemeClr val="accent1"/>
                </a:solidFill>
                <a:latin typeface="Agency FB" pitchFamily="34" charset="0"/>
              </a:rPr>
              <a:t>Consistency : </a:t>
            </a:r>
            <a:r>
              <a:rPr lang="en-GB" dirty="0" smtClean="0">
                <a:latin typeface="Agency FB" pitchFamily="34" charset="0"/>
              </a:rPr>
              <a:t>7 posts/week, 14 stories/week.</a:t>
            </a:r>
          </a:p>
          <a:p>
            <a:endParaRPr lang="en-GB" dirty="0"/>
          </a:p>
        </p:txBody>
      </p:sp>
      <p:pic>
        <p:nvPicPr>
          <p:cNvPr id="11" name="Picture 10"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8" name="Content Placeholder 7" descr="Screenshot_10.png"/>
          <p:cNvPicPr>
            <a:picLocks noGrp="1" noChangeAspect="1"/>
          </p:cNvPicPr>
          <p:nvPr>
            <p:ph sz="quarter" idx="4"/>
          </p:nvPr>
        </p:nvPicPr>
        <p:blipFill>
          <a:blip r:embed="rId3"/>
          <a:srcRect l="7461" b="-510"/>
          <a:stretch>
            <a:fillRect/>
          </a:stretch>
        </p:blipFill>
        <p:spPr>
          <a:xfrm>
            <a:off x="5214942" y="1785926"/>
            <a:ext cx="3583884" cy="3951046"/>
          </a:xfrm>
        </p:spPr>
      </p:pic>
      <p:pic>
        <p:nvPicPr>
          <p:cNvPr id="10" name="Picture 9" descr="Download from pngedits.com - 1036.png"/>
          <p:cNvPicPr>
            <a:picLocks noChangeAspect="1"/>
          </p:cNvPicPr>
          <p:nvPr/>
        </p:nvPicPr>
        <p:blipFill>
          <a:blip r:embed="rId4" cstate="print"/>
          <a:srcRect l="22592" t="15795" r="13741" b="18484"/>
          <a:stretch>
            <a:fillRect/>
          </a:stretch>
        </p:blipFill>
        <p:spPr>
          <a:xfrm>
            <a:off x="5572132" y="214290"/>
            <a:ext cx="1937733" cy="200024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solidFill>
                  <a:schemeClr val="accent2"/>
                </a:solidFill>
                <a:latin typeface="Bernard MT Condensed" pitchFamily="18" charset="0"/>
              </a:rPr>
              <a:t>Key Issues</a:t>
            </a:r>
            <a:endParaRPr lang="en-GB" sz="4800" dirty="0">
              <a:solidFill>
                <a:schemeClr val="accent2"/>
              </a:solidFill>
              <a:latin typeface="Bernard MT Condensed" pitchFamily="18" charset="0"/>
            </a:endParaRPr>
          </a:p>
        </p:txBody>
      </p:sp>
      <p:sp>
        <p:nvSpPr>
          <p:cNvPr id="3" name="TextBox 2"/>
          <p:cNvSpPr txBox="1"/>
          <p:nvPr/>
        </p:nvSpPr>
        <p:spPr>
          <a:xfrm>
            <a:off x="500034" y="2071678"/>
            <a:ext cx="7858180" cy="4370427"/>
          </a:xfrm>
          <a:prstGeom prst="rect">
            <a:avLst/>
          </a:prstGeom>
          <a:noFill/>
        </p:spPr>
        <p:txBody>
          <a:bodyPr wrap="square" rtlCol="0">
            <a:spAutoFit/>
          </a:bodyPr>
          <a:lstStyle/>
          <a:p>
            <a:pPr>
              <a:buFont typeface="Wingdings" pitchFamily="2" charset="2"/>
              <a:buChar char="§"/>
            </a:pPr>
            <a:r>
              <a:rPr lang="en-GB" sz="2200" b="1" dirty="0" smtClean="0">
                <a:solidFill>
                  <a:schemeClr val="accent1"/>
                </a:solidFill>
                <a:latin typeface="Agency FB" pitchFamily="34" charset="0"/>
              </a:rPr>
              <a:t>Captions &amp; Content Lacked Engagement:</a:t>
            </a:r>
            <a:r>
              <a:rPr lang="en-GB" sz="2200" dirty="0" smtClean="0">
                <a:solidFill>
                  <a:schemeClr val="accent1"/>
                </a:solidFill>
                <a:latin typeface="Agency FB" pitchFamily="34" charset="0"/>
              </a:rPr>
              <a:t> </a:t>
            </a:r>
            <a:r>
              <a:rPr lang="en-GB" sz="2200" dirty="0" smtClean="0">
                <a:latin typeface="Agency FB" pitchFamily="34" charset="0"/>
              </a:rPr>
              <a:t>Captions often lacked compelling hooks, storytelling elements, or clear calls-to-action. As a result, they didn’t spark meaningful interactions or prompt users to share the content.</a:t>
            </a:r>
          </a:p>
          <a:p>
            <a:pPr>
              <a:buFont typeface="Wingdings" pitchFamily="2" charset="2"/>
              <a:buChar char="§"/>
            </a:pPr>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Content Relevance &amp; Variety:</a:t>
            </a:r>
            <a:r>
              <a:rPr lang="en-GB" sz="2200" dirty="0" smtClean="0">
                <a:solidFill>
                  <a:schemeClr val="accent1"/>
                </a:solidFill>
                <a:latin typeface="Agency FB" pitchFamily="34" charset="0"/>
              </a:rPr>
              <a:t> </a:t>
            </a:r>
            <a:r>
              <a:rPr lang="en-GB" sz="2200" dirty="0" smtClean="0">
                <a:latin typeface="Agency FB" pitchFamily="34" charset="0"/>
              </a:rPr>
              <a:t>While consistent, the content sometimes felt repetitive or overly promotional. There was a missed opportunity to diversify formats and themes that could better resonate with the target audience.</a:t>
            </a:r>
          </a:p>
          <a:p>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Inconsistent Posting Times:</a:t>
            </a:r>
            <a:r>
              <a:rPr lang="en-GB" sz="2200" dirty="0" smtClean="0">
                <a:solidFill>
                  <a:schemeClr val="accent1"/>
                </a:solidFill>
                <a:latin typeface="Agency FB" pitchFamily="34" charset="0"/>
              </a:rPr>
              <a:t> </a:t>
            </a:r>
            <a:r>
              <a:rPr lang="en-GB" sz="2200" dirty="0" smtClean="0">
                <a:latin typeface="Agency FB" pitchFamily="34" charset="0"/>
              </a:rPr>
              <a:t>Posts were not always published during peak engagement periods. This inconsistency likely affected visibility and reach, even when the content quality was high.</a:t>
            </a:r>
          </a:p>
          <a:p>
            <a:endParaRPr lang="en-GB" dirty="0" smtClean="0"/>
          </a:p>
          <a:p>
            <a:endParaRPr lang="en-GB" dirty="0"/>
          </a:p>
        </p:txBody>
      </p:sp>
      <p:pic>
        <p:nvPicPr>
          <p:cNvPr id="6" name="Picture 5"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7" name="Picture 6"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800" dirty="0" smtClean="0">
                <a:solidFill>
                  <a:schemeClr val="accent2"/>
                </a:solidFill>
                <a:latin typeface="Bernard MT Condensed" pitchFamily="18" charset="0"/>
              </a:rPr>
              <a:t>Key Issues</a:t>
            </a:r>
            <a:endParaRPr lang="en-GB" sz="4800" dirty="0">
              <a:solidFill>
                <a:schemeClr val="accent2"/>
              </a:solidFill>
              <a:latin typeface="Bernard MT Condensed" pitchFamily="18" charset="0"/>
            </a:endParaRPr>
          </a:p>
        </p:txBody>
      </p:sp>
      <p:sp>
        <p:nvSpPr>
          <p:cNvPr id="3" name="TextBox 2"/>
          <p:cNvSpPr txBox="1"/>
          <p:nvPr/>
        </p:nvSpPr>
        <p:spPr>
          <a:xfrm flipH="1">
            <a:off x="500030" y="2143116"/>
            <a:ext cx="7786743" cy="369332"/>
          </a:xfrm>
          <a:prstGeom prst="rect">
            <a:avLst/>
          </a:prstGeom>
          <a:noFill/>
        </p:spPr>
        <p:txBody>
          <a:bodyPr wrap="square" rtlCol="0">
            <a:spAutoFit/>
          </a:bodyPr>
          <a:lstStyle/>
          <a:p>
            <a:endParaRPr lang="en-GB" dirty="0"/>
          </a:p>
        </p:txBody>
      </p:sp>
      <p:sp>
        <p:nvSpPr>
          <p:cNvPr id="4" name="Rectangle 3"/>
          <p:cNvSpPr/>
          <p:nvPr/>
        </p:nvSpPr>
        <p:spPr>
          <a:xfrm>
            <a:off x="642910" y="1928802"/>
            <a:ext cx="7858180" cy="4154984"/>
          </a:xfrm>
          <a:prstGeom prst="rect">
            <a:avLst/>
          </a:prstGeom>
        </p:spPr>
        <p:txBody>
          <a:bodyPr wrap="square">
            <a:spAutoFit/>
          </a:bodyPr>
          <a:lstStyle/>
          <a:p>
            <a:pPr>
              <a:buFont typeface="Wingdings" pitchFamily="2" charset="2"/>
              <a:buChar char="§"/>
            </a:pPr>
            <a:r>
              <a:rPr lang="en-GB" sz="2200" b="1" dirty="0" smtClean="0">
                <a:solidFill>
                  <a:schemeClr val="accent1"/>
                </a:solidFill>
                <a:latin typeface="Agency FB" pitchFamily="34" charset="0"/>
              </a:rPr>
              <a:t>Unstructured Use of Stories:</a:t>
            </a:r>
            <a:r>
              <a:rPr lang="en-GB" sz="2200" dirty="0" smtClean="0">
                <a:solidFill>
                  <a:schemeClr val="accent1"/>
                </a:solidFill>
                <a:latin typeface="Agency FB" pitchFamily="34" charset="0"/>
              </a:rPr>
              <a:t> </a:t>
            </a:r>
            <a:r>
              <a:rPr lang="en-GB" sz="2200" dirty="0" smtClean="0">
                <a:latin typeface="Agency FB" pitchFamily="34" charset="0"/>
              </a:rPr>
              <a:t>Stories were posted irregularly and lacked strategic planning. Interactive features like polls, questions, or behind-the-scenes snippets were underutilized, resulting in lower viewer retention and engagement.</a:t>
            </a:r>
          </a:p>
          <a:p>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Low Interaction with Followers:</a:t>
            </a:r>
            <a:r>
              <a:rPr lang="en-GB" sz="2200" dirty="0" smtClean="0">
                <a:solidFill>
                  <a:schemeClr val="accent1"/>
                </a:solidFill>
                <a:latin typeface="Agency FB" pitchFamily="34" charset="0"/>
              </a:rPr>
              <a:t> </a:t>
            </a:r>
            <a:r>
              <a:rPr lang="en-GB" sz="2200" dirty="0" smtClean="0">
                <a:latin typeface="Agency FB" pitchFamily="34" charset="0"/>
              </a:rPr>
              <a:t>The client rarely replied to comments or DMs, and there was minimal effort to build relationships through replies, reposts, or </a:t>
            </a:r>
            <a:r>
              <a:rPr lang="en-GB" sz="2200" dirty="0" err="1" smtClean="0">
                <a:latin typeface="Agency FB" pitchFamily="34" charset="0"/>
              </a:rPr>
              <a:t>shoutouts</a:t>
            </a:r>
            <a:r>
              <a:rPr lang="en-GB" sz="2200" dirty="0" smtClean="0">
                <a:latin typeface="Agency FB" pitchFamily="34" charset="0"/>
              </a:rPr>
              <a:t>. This lack of community engagement may have created a one-sided experience for followers.</a:t>
            </a:r>
          </a:p>
          <a:p>
            <a:pPr>
              <a:buFont typeface="Wingdings" pitchFamily="2" charset="2"/>
              <a:buChar char="§"/>
            </a:pPr>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Lack of Engagement with Similar Brands</a:t>
            </a:r>
            <a:r>
              <a:rPr lang="en-GB" sz="2200" b="1" dirty="0" smtClean="0">
                <a:latin typeface="Agency FB" pitchFamily="34" charset="0"/>
              </a:rPr>
              <a:t>:</a:t>
            </a:r>
            <a:r>
              <a:rPr lang="en-GB" sz="2200" dirty="0" smtClean="0">
                <a:latin typeface="Agency FB" pitchFamily="34" charset="0"/>
              </a:rPr>
              <a:t> The client was not actively engaging with or following relevant, similar brands in their space. This limited their exposure to new audiences, potential collaborations, and opportunities to tap into existing communities.</a:t>
            </a:r>
          </a:p>
        </p:txBody>
      </p:sp>
      <p:pic>
        <p:nvPicPr>
          <p:cNvPr id="5" name="Picture 4" descr="Download from pngedits.com - 1036.png"/>
          <p:cNvPicPr>
            <a:picLocks noChangeAspect="1"/>
          </p:cNvPicPr>
          <p:nvPr/>
        </p:nvPicPr>
        <p:blipFill>
          <a:blip r:embed="rId2" cstate="print"/>
          <a:stretch>
            <a:fillRect/>
          </a:stretch>
        </p:blipFill>
        <p:spPr>
          <a:xfrm>
            <a:off x="5000628" y="-357214"/>
            <a:ext cx="3071834" cy="3071834"/>
          </a:xfrm>
          <a:prstGeom prst="rect">
            <a:avLst/>
          </a:prstGeom>
        </p:spPr>
      </p:pic>
      <p:pic>
        <p:nvPicPr>
          <p:cNvPr id="6" name="Picture 5" descr="png (grey).png"/>
          <p:cNvPicPr>
            <a:picLocks noChangeAspect="1"/>
          </p:cNvPicPr>
          <p:nvPr/>
        </p:nvPicPr>
        <p:blipFill>
          <a:blip r:embed="rId3" cstate="print"/>
          <a:stretch>
            <a:fillRect/>
          </a:stretch>
        </p:blipFill>
        <p:spPr>
          <a:xfrm>
            <a:off x="7215206" y="214290"/>
            <a:ext cx="1745686" cy="82025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Our Approach</a:t>
            </a:r>
            <a:endParaRPr lang="en-GB" dirty="0">
              <a:solidFill>
                <a:schemeClr val="accent2"/>
              </a:solidFill>
              <a:latin typeface="Bernard MT Condensed" pitchFamily="18" charset="0"/>
            </a:endParaRPr>
          </a:p>
        </p:txBody>
      </p:sp>
      <p:sp>
        <p:nvSpPr>
          <p:cNvPr id="3" name="TextBox 2"/>
          <p:cNvSpPr txBox="1"/>
          <p:nvPr/>
        </p:nvSpPr>
        <p:spPr>
          <a:xfrm>
            <a:off x="500034" y="1928802"/>
            <a:ext cx="8358246" cy="4493538"/>
          </a:xfrm>
          <a:prstGeom prst="rect">
            <a:avLst/>
          </a:prstGeom>
          <a:noFill/>
        </p:spPr>
        <p:txBody>
          <a:bodyPr wrap="square" rtlCol="0">
            <a:spAutoFit/>
          </a:bodyPr>
          <a:lstStyle/>
          <a:p>
            <a:r>
              <a:rPr lang="en-GB" sz="2200" dirty="0" smtClean="0">
                <a:latin typeface="Agency FB" pitchFamily="34" charset="0"/>
              </a:rPr>
              <a:t>To address the key performance gaps and enhance follower growth, a multi-layered strategy was implemented, focusing on engagement, content refinement, and audience alignment:</a:t>
            </a:r>
          </a:p>
          <a:p>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Caption Optimization: </a:t>
            </a:r>
            <a:r>
              <a:rPr lang="en-GB" sz="2200" dirty="0" smtClean="0">
                <a:latin typeface="Agency FB" pitchFamily="34" charset="0"/>
              </a:rPr>
              <a:t>We Optimised the content in introduction and introduced engaging, value-driven captions that included clear calls-to-action, questions, and storytelling elements to encourage interaction and sharing.</a:t>
            </a:r>
          </a:p>
          <a:p>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Content Strategy Revamp: </a:t>
            </a:r>
            <a:r>
              <a:rPr lang="en-GB" sz="2200" dirty="0" smtClean="0">
                <a:latin typeface="Agency FB" pitchFamily="34" charset="0"/>
              </a:rPr>
              <a:t>The content mix was strategically diversified to include a well-balanced combination of carousels, Reels, behind-the-scenes content, and engaging Stories. Interactive elements—such as quizzes, polls, and time-sensitive offers—were regularly incorporated into Stories to spark follower participation and increase retention. Content pillars were clearly defined to ensure consistency, improve relevance, and strengthen brand identity across all platforms.</a:t>
            </a: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Our Approach</a:t>
            </a:r>
            <a:endParaRPr lang="en-GB" dirty="0"/>
          </a:p>
        </p:txBody>
      </p:sp>
      <p:sp>
        <p:nvSpPr>
          <p:cNvPr id="3" name="Rectangle 2"/>
          <p:cNvSpPr/>
          <p:nvPr/>
        </p:nvSpPr>
        <p:spPr>
          <a:xfrm>
            <a:off x="571472" y="1785926"/>
            <a:ext cx="8143932" cy="4154984"/>
          </a:xfrm>
          <a:prstGeom prst="rect">
            <a:avLst/>
          </a:prstGeom>
        </p:spPr>
        <p:txBody>
          <a:bodyPr wrap="square">
            <a:spAutoFit/>
          </a:bodyPr>
          <a:lstStyle/>
          <a:p>
            <a:pPr>
              <a:buFont typeface="Wingdings" pitchFamily="2" charset="2"/>
              <a:buChar char="§"/>
            </a:pPr>
            <a:r>
              <a:rPr lang="en-GB" sz="2200" b="1" dirty="0" smtClean="0">
                <a:solidFill>
                  <a:schemeClr val="accent1"/>
                </a:solidFill>
                <a:latin typeface="Agency FB" pitchFamily="34" charset="0"/>
              </a:rPr>
              <a:t>Strategic Scheduling: </a:t>
            </a:r>
            <a:r>
              <a:rPr lang="en-GB" sz="2200" dirty="0" smtClean="0">
                <a:latin typeface="Agency FB" pitchFamily="34" charset="0"/>
              </a:rPr>
              <a:t>Posting times were aligned with peak engagement periods based on platform analytics. A content calendar was introduced to ensure consistency and to capitalize on high-traffic days and times.</a:t>
            </a:r>
          </a:p>
          <a:p>
            <a:pPr>
              <a:buFont typeface="Wingdings" pitchFamily="2" charset="2"/>
              <a:buChar char="§"/>
            </a:pPr>
            <a:endParaRPr lang="en-GB" sz="2200" dirty="0" smtClean="0">
              <a:solidFill>
                <a:schemeClr val="accent1"/>
              </a:solidFill>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Revamped Story Strategy: </a:t>
            </a:r>
            <a:r>
              <a:rPr lang="en-GB" sz="2200" dirty="0" smtClean="0">
                <a:latin typeface="Agency FB" pitchFamily="34" charset="0"/>
              </a:rPr>
              <a:t>A structured story framework was developed with daily or weekly themes. Interactive features like polls, questions, quizzes, and countdowns were incorporated to boost viewer participation and retention.</a:t>
            </a:r>
          </a:p>
          <a:p>
            <a:pPr>
              <a:buFont typeface="Wingdings" pitchFamily="2" charset="2"/>
              <a:buChar char="§"/>
            </a:pPr>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Community Engagement: </a:t>
            </a:r>
            <a:r>
              <a:rPr lang="en-GB" sz="2200" dirty="0" smtClean="0">
                <a:latin typeface="Agency FB" pitchFamily="34" charset="0"/>
              </a:rPr>
              <a:t>We initiated regular engagement with followers through prompt replies, comment interactions, and follower features (e.g., reposting tagged content). This fostered a stronger sense of community and increased brand loyalty.</a:t>
            </a:r>
          </a:p>
          <a:p>
            <a:endParaRPr lang="en-GB" sz="2200" dirty="0" smtClean="0">
              <a:latin typeface="Agency FB" pitchFamily="34" charset="0"/>
            </a:endParaRP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Our Approach</a:t>
            </a:r>
            <a:endParaRPr lang="en-GB" dirty="0"/>
          </a:p>
        </p:txBody>
      </p:sp>
      <p:sp>
        <p:nvSpPr>
          <p:cNvPr id="3" name="TextBox 2"/>
          <p:cNvSpPr txBox="1"/>
          <p:nvPr/>
        </p:nvSpPr>
        <p:spPr>
          <a:xfrm>
            <a:off x="642910" y="2071678"/>
            <a:ext cx="8001056" cy="3170099"/>
          </a:xfrm>
          <a:prstGeom prst="rect">
            <a:avLst/>
          </a:prstGeom>
          <a:noFill/>
        </p:spPr>
        <p:txBody>
          <a:bodyPr wrap="square" rtlCol="0">
            <a:spAutoFit/>
          </a:bodyPr>
          <a:lstStyle/>
          <a:p>
            <a:pPr>
              <a:buFont typeface="Wingdings" pitchFamily="2" charset="2"/>
              <a:buChar char="§"/>
            </a:pPr>
            <a:r>
              <a:rPr lang="en-GB" sz="2200" b="1" dirty="0" smtClean="0">
                <a:solidFill>
                  <a:schemeClr val="accent1"/>
                </a:solidFill>
                <a:latin typeface="Agency FB" pitchFamily="34" charset="0"/>
              </a:rPr>
              <a:t>Collaborative Networking: </a:t>
            </a:r>
            <a:r>
              <a:rPr lang="en-GB" sz="2200" dirty="0" smtClean="0">
                <a:latin typeface="Agency FB" pitchFamily="34" charset="0"/>
              </a:rPr>
              <a:t>The client began actively engaging with similar and complementary brands through comments, shares, and collaborations. This expanded their visibility within their niche and introduced the brand to new, relevant audiences</a:t>
            </a:r>
          </a:p>
          <a:p>
            <a:pPr>
              <a:buFont typeface="Wingdings" pitchFamily="2" charset="2"/>
              <a:buChar char="§"/>
            </a:pPr>
            <a:endParaRPr lang="en-GB" sz="2200" dirty="0" smtClean="0">
              <a:latin typeface="Agency FB" pitchFamily="34" charset="0"/>
            </a:endParaRPr>
          </a:p>
          <a:p>
            <a:pPr>
              <a:buFont typeface="Wingdings" pitchFamily="2" charset="2"/>
              <a:buChar char="§"/>
            </a:pPr>
            <a:r>
              <a:rPr lang="en-GB" sz="2200" b="1" dirty="0" smtClean="0">
                <a:solidFill>
                  <a:schemeClr val="accent1"/>
                </a:solidFill>
                <a:latin typeface="Agency FB" pitchFamily="34" charset="0"/>
              </a:rPr>
              <a:t>Targeted Post Promotion: </a:t>
            </a:r>
            <a:r>
              <a:rPr lang="en-GB" sz="2200" dirty="0" smtClean="0">
                <a:latin typeface="Agency FB" pitchFamily="34" charset="0"/>
              </a:rPr>
              <a:t>To enhance reach and visibility, we implemented a data-driven boosting strategy. High-performing posts and those aligned with specific campaign objectives were selectively promoted to targeted audience segments. This approach not only increased engagement rates but also helped attract new followers and improve overall content performance.</a:t>
            </a: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chemeClr val="accent2"/>
                </a:solidFill>
                <a:latin typeface="Bernard MT Condensed" pitchFamily="18" charset="0"/>
              </a:rPr>
              <a:t>Performance Highlights</a:t>
            </a:r>
          </a:p>
        </p:txBody>
      </p:sp>
      <p:sp>
        <p:nvSpPr>
          <p:cNvPr id="3" name="Content Placeholder 2"/>
          <p:cNvSpPr>
            <a:spLocks noGrp="1"/>
          </p:cNvSpPr>
          <p:nvPr>
            <p:ph sz="quarter" idx="2"/>
          </p:nvPr>
        </p:nvSpPr>
        <p:spPr>
          <a:xfrm>
            <a:off x="609600" y="1785926"/>
            <a:ext cx="3886200" cy="4233874"/>
          </a:xfrm>
        </p:spPr>
        <p:txBody>
          <a:bodyPr>
            <a:noAutofit/>
          </a:bodyPr>
          <a:lstStyle/>
          <a:p>
            <a:pPr>
              <a:buNone/>
            </a:pPr>
            <a:r>
              <a:rPr lang="en-GB" sz="2200" dirty="0" smtClean="0">
                <a:latin typeface="Agency FB" pitchFamily="34" charset="0"/>
              </a:rPr>
              <a:t>     The implemented strategy delivered measurable improvements across key performance metrics, validating the effectiveness of the revised approach:</a:t>
            </a:r>
          </a:p>
          <a:p>
            <a:pPr>
              <a:buNone/>
            </a:pPr>
            <a:endParaRPr lang="en-GB" sz="2200" b="1" dirty="0" smtClean="0">
              <a:solidFill>
                <a:schemeClr val="accent1"/>
              </a:solidFill>
              <a:latin typeface="Agency FB" pitchFamily="34" charset="0"/>
            </a:endParaRPr>
          </a:p>
          <a:p>
            <a:pPr>
              <a:buNone/>
            </a:pPr>
            <a:r>
              <a:rPr lang="en-GB" sz="2200" b="1" dirty="0" smtClean="0">
                <a:solidFill>
                  <a:schemeClr val="accent1"/>
                </a:solidFill>
                <a:latin typeface="Agency FB" pitchFamily="34" charset="0"/>
              </a:rPr>
              <a:t>      Significant Follower Growth: </a:t>
            </a:r>
            <a:r>
              <a:rPr lang="en-GB" sz="2200" dirty="0" smtClean="0">
                <a:latin typeface="Agency FB" pitchFamily="34" charset="0"/>
              </a:rPr>
              <a:t>A noticeable uptick in follower count was observed over the course of the campaign, narrowing the gap with key competitors.</a:t>
            </a:r>
          </a:p>
          <a:p>
            <a:endParaRPr lang="en-GB" sz="2200" dirty="0" smtClean="0">
              <a:latin typeface="Agency FB" pitchFamily="34" charset="0"/>
            </a:endParaRPr>
          </a:p>
          <a:p>
            <a:endParaRPr lang="en-GB" sz="2200" dirty="0" smtClean="0">
              <a:latin typeface="Agency FB" pitchFamily="34" charset="0"/>
            </a:endParaRPr>
          </a:p>
        </p:txBody>
      </p:sp>
      <p:pic>
        <p:nvPicPr>
          <p:cNvPr id="7" name="Content Placeholder 6" descr="Screenshot_9.png"/>
          <p:cNvPicPr>
            <a:picLocks noGrp="1" noChangeAspect="1"/>
          </p:cNvPicPr>
          <p:nvPr>
            <p:ph sz="quarter" idx="4"/>
          </p:nvPr>
        </p:nvPicPr>
        <p:blipFill>
          <a:blip r:embed="rId3"/>
          <a:stretch>
            <a:fillRect/>
          </a:stretch>
        </p:blipFill>
        <p:spPr>
          <a:xfrm>
            <a:off x="5167092" y="1785926"/>
            <a:ext cx="3645131" cy="4286280"/>
          </a:xfrm>
        </p:spPr>
      </p:pic>
      <p:pic>
        <p:nvPicPr>
          <p:cNvPr id="8" name="Picture 7" descr="png (grey).png"/>
          <p:cNvPicPr>
            <a:picLocks noChangeAspect="1"/>
          </p:cNvPicPr>
          <p:nvPr/>
        </p:nvPicPr>
        <p:blipFill>
          <a:blip r:embed="rId4" cstate="print"/>
          <a:stretch>
            <a:fillRect/>
          </a:stretch>
        </p:blipFill>
        <p:spPr>
          <a:xfrm>
            <a:off x="7215206" y="214290"/>
            <a:ext cx="1745686" cy="820252"/>
          </a:xfrm>
          <a:prstGeom prst="rect">
            <a:avLst/>
          </a:prstGeom>
        </p:spPr>
      </p:pic>
      <p:pic>
        <p:nvPicPr>
          <p:cNvPr id="9" name="Picture 8" descr="Download from pngedits.com - 1036.png"/>
          <p:cNvPicPr>
            <a:picLocks noChangeAspect="1"/>
          </p:cNvPicPr>
          <p:nvPr/>
        </p:nvPicPr>
        <p:blipFill>
          <a:blip r:embed="rId5"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Performance Highlights</a:t>
            </a:r>
            <a:endParaRPr lang="en-GB" dirty="0"/>
          </a:p>
        </p:txBody>
      </p:sp>
      <p:sp>
        <p:nvSpPr>
          <p:cNvPr id="3" name="TextBox 2"/>
          <p:cNvSpPr txBox="1"/>
          <p:nvPr/>
        </p:nvSpPr>
        <p:spPr>
          <a:xfrm>
            <a:off x="642910" y="1785926"/>
            <a:ext cx="8001056" cy="4514056"/>
          </a:xfrm>
          <a:prstGeom prst="rect">
            <a:avLst/>
          </a:prstGeom>
          <a:noFill/>
        </p:spPr>
        <p:txBody>
          <a:bodyPr wrap="square" rtlCol="0">
            <a:spAutoFit/>
          </a:bodyPr>
          <a:lstStyle/>
          <a:p>
            <a:pPr marL="320040" indent="-320040">
              <a:spcBef>
                <a:spcPts val="700"/>
              </a:spcBef>
              <a:buClr>
                <a:schemeClr val="accent2"/>
              </a:buClr>
              <a:buSzPct val="60000"/>
              <a:buFont typeface="Wingdings" pitchFamily="2" charset="2"/>
              <a:buChar char="§"/>
            </a:pPr>
            <a:r>
              <a:rPr lang="en-GB" sz="2200" b="1" dirty="0" smtClean="0">
                <a:solidFill>
                  <a:schemeClr val="accent1"/>
                </a:solidFill>
                <a:latin typeface="Agency FB" pitchFamily="34" charset="0"/>
              </a:rPr>
              <a:t>Higher Engagement Rates: </a:t>
            </a:r>
            <a:r>
              <a:rPr lang="en-GB" sz="2200" dirty="0" smtClean="0">
                <a:latin typeface="Agency FB" pitchFamily="34" charset="0"/>
              </a:rPr>
              <a:t>Improved content quality, interactive stories, and strategic post boosting led to a substantial increase in likes, comments, shares, and story interactions.</a:t>
            </a:r>
          </a:p>
          <a:p>
            <a:pPr marL="320040" indent="-320040">
              <a:spcBef>
                <a:spcPts val="700"/>
              </a:spcBef>
              <a:buClr>
                <a:schemeClr val="accent2"/>
              </a:buClr>
              <a:buSzPct val="60000"/>
              <a:buFont typeface="Wingdings" pitchFamily="2" charset="2"/>
              <a:buChar char="§"/>
            </a:pPr>
            <a:endParaRPr lang="en-GB" sz="2200" dirty="0" smtClean="0">
              <a:latin typeface="Agency FB" pitchFamily="34" charset="0"/>
            </a:endParaRPr>
          </a:p>
          <a:p>
            <a:pPr marL="320040" indent="-320040">
              <a:spcBef>
                <a:spcPts val="700"/>
              </a:spcBef>
              <a:buClr>
                <a:schemeClr val="accent2"/>
              </a:buClr>
              <a:buSzPct val="60000"/>
              <a:buFont typeface="Wingdings" pitchFamily="2" charset="2"/>
              <a:buChar char="§"/>
            </a:pPr>
            <a:r>
              <a:rPr lang="en-GB" sz="2200" b="1" dirty="0" smtClean="0">
                <a:solidFill>
                  <a:schemeClr val="accent1"/>
                </a:solidFill>
                <a:latin typeface="Agency FB" pitchFamily="34" charset="0"/>
              </a:rPr>
              <a:t>Increased Reach &amp; Visibility</a:t>
            </a:r>
            <a:r>
              <a:rPr lang="en-GB" sz="2200" dirty="0" smtClean="0">
                <a:latin typeface="Agency FB" pitchFamily="34" charset="0"/>
              </a:rPr>
              <a:t>: Boosted posts and a consistent posting schedule helped expand organic and paid reach, putting the brand in front of a broader, more relevant audience.</a:t>
            </a:r>
          </a:p>
          <a:p>
            <a:pPr marL="320040" indent="-320040">
              <a:spcBef>
                <a:spcPts val="700"/>
              </a:spcBef>
              <a:buClr>
                <a:schemeClr val="accent2"/>
              </a:buClr>
              <a:buSzPct val="60000"/>
              <a:buFont typeface="Wingdings" pitchFamily="2" charset="2"/>
              <a:buChar char="§"/>
            </a:pPr>
            <a:endParaRPr lang="en-GB" sz="2200" dirty="0" smtClean="0">
              <a:latin typeface="Agency FB" pitchFamily="34" charset="0"/>
            </a:endParaRPr>
          </a:p>
          <a:p>
            <a:pPr marL="320040" indent="-320040">
              <a:spcBef>
                <a:spcPts val="700"/>
              </a:spcBef>
              <a:buClr>
                <a:schemeClr val="accent2"/>
              </a:buClr>
              <a:buSzPct val="60000"/>
              <a:buFont typeface="Wingdings" pitchFamily="2" charset="2"/>
              <a:buChar char="§"/>
            </a:pPr>
            <a:r>
              <a:rPr lang="en-GB" sz="2200" b="1" dirty="0" smtClean="0">
                <a:solidFill>
                  <a:schemeClr val="accent1"/>
                </a:solidFill>
                <a:latin typeface="Agency FB" pitchFamily="34" charset="0"/>
              </a:rPr>
              <a:t>Better Community Connection: </a:t>
            </a:r>
            <a:r>
              <a:rPr lang="en-GB" sz="2200" dirty="0" smtClean="0">
                <a:latin typeface="Agency FB" pitchFamily="34" charset="0"/>
              </a:rPr>
              <a:t>Enhanced interaction with followers—through replies, DMs, and user-generated content features—fostered a stronger sense of community and brand loyalty.</a:t>
            </a:r>
          </a:p>
          <a:p>
            <a:endParaRPr lang="en-GB" sz="2200" dirty="0" smtClean="0">
              <a:latin typeface="Agency FB" pitchFamily="34" charset="0"/>
            </a:endParaRP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Performance Highlights</a:t>
            </a:r>
            <a:endParaRPr lang="en-GB" dirty="0"/>
          </a:p>
        </p:txBody>
      </p:sp>
      <p:sp>
        <p:nvSpPr>
          <p:cNvPr id="3" name="TextBox 2"/>
          <p:cNvSpPr txBox="1"/>
          <p:nvPr/>
        </p:nvSpPr>
        <p:spPr>
          <a:xfrm>
            <a:off x="571472" y="2214554"/>
            <a:ext cx="8001056" cy="3100849"/>
          </a:xfrm>
          <a:prstGeom prst="rect">
            <a:avLst/>
          </a:prstGeom>
          <a:noFill/>
        </p:spPr>
        <p:txBody>
          <a:bodyPr wrap="square" rtlCol="0">
            <a:spAutoFit/>
          </a:bodyPr>
          <a:lstStyle/>
          <a:p>
            <a:pPr marL="320040" indent="-320040">
              <a:spcBef>
                <a:spcPts val="700"/>
              </a:spcBef>
              <a:buClr>
                <a:schemeClr val="accent2"/>
              </a:buClr>
              <a:buSzPct val="60000"/>
              <a:buFont typeface="Wingdings" pitchFamily="2" charset="2"/>
              <a:buChar char="§"/>
            </a:pPr>
            <a:endParaRPr lang="en-GB" sz="2200" b="1" dirty="0" smtClean="0">
              <a:solidFill>
                <a:schemeClr val="accent1"/>
              </a:solidFill>
              <a:latin typeface="Agency FB" pitchFamily="34" charset="0"/>
            </a:endParaRPr>
          </a:p>
          <a:p>
            <a:pPr marL="320040" indent="-320040">
              <a:spcBef>
                <a:spcPts val="700"/>
              </a:spcBef>
              <a:buClr>
                <a:schemeClr val="accent2"/>
              </a:buClr>
              <a:buSzPct val="60000"/>
              <a:buFont typeface="Wingdings" pitchFamily="2" charset="2"/>
              <a:buChar char="§"/>
            </a:pPr>
            <a:r>
              <a:rPr lang="en-GB" sz="2200" b="1" dirty="0" smtClean="0">
                <a:solidFill>
                  <a:schemeClr val="accent1"/>
                </a:solidFill>
                <a:latin typeface="Agency FB" pitchFamily="34" charset="0"/>
              </a:rPr>
              <a:t>Improved Content Performance: </a:t>
            </a:r>
            <a:r>
              <a:rPr lang="en-GB" sz="2200" dirty="0" smtClean="0">
                <a:latin typeface="Agency FB" pitchFamily="34" charset="0"/>
              </a:rPr>
              <a:t>Carousels, Reels, and behind-the-scenes content saw higher retention and engagement rates, confirming the effectiveness of the revised content mix. </a:t>
            </a:r>
          </a:p>
          <a:p>
            <a:pPr marL="320040" indent="-320040">
              <a:spcBef>
                <a:spcPts val="700"/>
              </a:spcBef>
              <a:buClr>
                <a:schemeClr val="accent2"/>
              </a:buClr>
              <a:buSzPct val="60000"/>
              <a:buFont typeface="Wingdings" pitchFamily="2" charset="2"/>
              <a:buChar char="§"/>
            </a:pPr>
            <a:endParaRPr lang="en-GB" sz="2200" dirty="0" smtClean="0">
              <a:latin typeface="Agency FB" pitchFamily="34" charset="0"/>
            </a:endParaRPr>
          </a:p>
          <a:p>
            <a:pPr marL="320040" indent="-320040">
              <a:spcBef>
                <a:spcPts val="700"/>
              </a:spcBef>
              <a:buClr>
                <a:schemeClr val="accent2"/>
              </a:buClr>
              <a:buSzPct val="60000"/>
              <a:buFont typeface="Wingdings" pitchFamily="2" charset="2"/>
              <a:buChar char="§"/>
            </a:pPr>
            <a:r>
              <a:rPr lang="en-GB" sz="2200" b="1" dirty="0" smtClean="0">
                <a:solidFill>
                  <a:schemeClr val="accent1"/>
                </a:solidFill>
                <a:latin typeface="Agency FB" pitchFamily="34" charset="0"/>
              </a:rPr>
              <a:t>Story Engagement Spike: </a:t>
            </a:r>
            <a:r>
              <a:rPr lang="en-GB" sz="2200" dirty="0" smtClean="0">
                <a:latin typeface="Agency FB" pitchFamily="34" charset="0"/>
              </a:rPr>
              <a:t>The addition of quizzes, offers, and interactive elements resulted in a marked increase in story views, taps, and responses.</a:t>
            </a:r>
          </a:p>
          <a:p>
            <a:pPr>
              <a:buFont typeface="Wingdings" pitchFamily="2" charset="2"/>
              <a:buChar char="§"/>
            </a:pPr>
            <a:endParaRPr lang="en-GB" sz="2200" dirty="0" smtClean="0">
              <a:latin typeface="Agency FB" pitchFamily="34" charset="0"/>
            </a:endParaRP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solidFill>
                <a:latin typeface="Bernard MT Condensed" pitchFamily="18" charset="0"/>
              </a:rPr>
              <a:t>Results in a Nutshell</a:t>
            </a:r>
            <a:endParaRPr lang="en-GB" dirty="0">
              <a:solidFill>
                <a:schemeClr val="accent2"/>
              </a:solidFill>
              <a:latin typeface="Bernard MT Condensed" pitchFamily="18" charset="0"/>
            </a:endParaRPr>
          </a:p>
        </p:txBody>
      </p:sp>
      <p:sp>
        <p:nvSpPr>
          <p:cNvPr id="3" name="TextBox 2"/>
          <p:cNvSpPr txBox="1"/>
          <p:nvPr/>
        </p:nvSpPr>
        <p:spPr>
          <a:xfrm>
            <a:off x="571472" y="2214554"/>
            <a:ext cx="8001056" cy="1785104"/>
          </a:xfrm>
          <a:prstGeom prst="rect">
            <a:avLst/>
          </a:prstGeom>
          <a:noFill/>
        </p:spPr>
        <p:txBody>
          <a:bodyPr wrap="square" rtlCol="0">
            <a:spAutoFit/>
          </a:bodyPr>
          <a:lstStyle/>
          <a:p>
            <a:r>
              <a:rPr lang="en-GB" sz="2200" dirty="0" smtClean="0">
                <a:latin typeface="Agency FB" pitchFamily="34" charset="0"/>
              </a:rPr>
              <a:t>In just 3.2 months, the client experienced a remarkable transformation in both engagement and overall social media growth. Through a targeted, insight-driven approach, we were able to not only boost visibility and interaction but also build a stronger, more connected community—setting the foundation for long-term digital success.</a:t>
            </a:r>
          </a:p>
        </p:txBody>
      </p:sp>
      <p:pic>
        <p:nvPicPr>
          <p:cNvPr id="4" name="Picture 3" descr="png (grey).png"/>
          <p:cNvPicPr>
            <a:picLocks noChangeAspect="1"/>
          </p:cNvPicPr>
          <p:nvPr/>
        </p:nvPicPr>
        <p:blipFill>
          <a:blip r:embed="rId2" cstate="print"/>
          <a:stretch>
            <a:fillRect/>
          </a:stretch>
        </p:blipFill>
        <p:spPr>
          <a:xfrm>
            <a:off x="7215206" y="214290"/>
            <a:ext cx="1745686" cy="820252"/>
          </a:xfrm>
          <a:prstGeom prst="rect">
            <a:avLst/>
          </a:prstGeom>
        </p:spPr>
      </p:pic>
      <p:pic>
        <p:nvPicPr>
          <p:cNvPr id="5" name="Picture 4" descr="Download from pngedits.com - 1036.png"/>
          <p:cNvPicPr>
            <a:picLocks noChangeAspect="1"/>
          </p:cNvPicPr>
          <p:nvPr/>
        </p:nvPicPr>
        <p:blipFill>
          <a:blip r:embed="rId3" cstate="print"/>
          <a:stretch>
            <a:fillRect/>
          </a:stretch>
        </p:blipFill>
        <p:spPr>
          <a:xfrm>
            <a:off x="5000628" y="-357214"/>
            <a:ext cx="3071834" cy="3071834"/>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264</TotalTime>
  <Words>868</Words>
  <Application>Microsoft Office PowerPoint</Application>
  <PresentationFormat>On-screen Show (4:3)</PresentationFormat>
  <Paragraphs>62</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Median</vt:lpstr>
      <vt:lpstr>Slide 1</vt:lpstr>
      <vt:lpstr>  Client Overview  </vt:lpstr>
      <vt:lpstr>Key Issues</vt:lpstr>
      <vt:lpstr>Key Issues</vt:lpstr>
      <vt:lpstr>Our Approach</vt:lpstr>
      <vt:lpstr>Our Approach</vt:lpstr>
      <vt:lpstr>Our Approach</vt:lpstr>
      <vt:lpstr>Performance Highlights</vt:lpstr>
      <vt:lpstr>Performance Highlights</vt:lpstr>
      <vt:lpstr>Performance Highlights</vt:lpstr>
      <vt:lpstr>Results in a Nutshell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dc:title>
  <dc:creator>hp</dc:creator>
  <cp:lastModifiedBy>hp</cp:lastModifiedBy>
  <cp:revision>21</cp:revision>
  <dcterms:created xsi:type="dcterms:W3CDTF">2025-04-18T05:54:18Z</dcterms:created>
  <dcterms:modified xsi:type="dcterms:W3CDTF">2025-07-04T06:42:14Z</dcterms:modified>
</cp:coreProperties>
</file>